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62DCB-4F94-4522-881C-DC6A809EE44B}" type="datetimeFigureOut">
              <a:rPr lang="en-IN" smtClean="0"/>
              <a:t>28-01-2022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A3A9B-5C40-4F99-8371-CE6881C19A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0081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BECBB-F993-4B43-9EA7-7B665623CB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1BD7B5-39C4-45C1-959F-6DCE90172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2D999-D200-4175-A958-B6A3677D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0218-158C-42A5-A7D6-C02FF75842F7}" type="datetime1">
              <a:rPr lang="en-IN" smtClean="0"/>
              <a:t>28-01-2022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40E75-A6D2-4A6C-A5C8-6F30D145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07AA7-6811-4325-85C1-2D82AE672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573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E8B5D-E344-4E20-B7D5-8D740475B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84862-AE9F-42A1-8B0E-DDBCD8913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F5B75-AA28-4FE8-BE77-80B7DB782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14F3-2BDD-4483-B2DF-484E99B508A6}" type="datetime1">
              <a:rPr lang="en-IN" smtClean="0"/>
              <a:t>28-01-2022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C2C90-AAA3-455D-9923-4DA29D4ED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36F3E-1431-4B32-81FD-4321365C7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7615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B0DB5-FD5E-4F6C-BED3-97B35424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CAB1B-4159-45C0-AEE3-ACBE804E8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B1CCF-8617-4E23-BDE0-F526D646B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B274B-A5AD-4785-B9DA-6E164482B44B}" type="datetime1">
              <a:rPr lang="en-IN" smtClean="0"/>
              <a:t>28-01-2022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A68A4-7488-49BD-9D35-25CB195D9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520B7-E944-4AE9-B8A1-C7D634B6A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6520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793CC-013F-4891-BE99-A022D084C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96F3C-3545-485B-B376-B79E7C0707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081AFE-F152-4E9F-8499-88FB49816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B51A2-271F-4E93-B0C5-DD0E27BB0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CF70-E27D-4853-B58E-351AA249C452}" type="datetime1">
              <a:rPr lang="en-IN" smtClean="0"/>
              <a:t>28-01-2022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30CFC9-D756-438C-9609-50EB564B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9D458-2FCB-43A9-84AE-599A7A878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71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68057-C5C5-47C0-9007-9410280C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93616-60BF-4D59-B66F-AE59F519E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DDD3C6-B5A0-43B9-94D6-24E7EBF05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879A5E-769A-4659-93D7-37E365A0A7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5CA67D-4259-45F4-9F71-AC6E842361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C6CB8B-658A-47B8-89DA-F99237856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9346-4999-4592-B0CD-DCE1CD349E2C}" type="datetime1">
              <a:rPr lang="en-IN" smtClean="0"/>
              <a:t>28-01-2022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37C7AC-4BBF-4975-8A1B-2AB81ABF6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0E7A-835E-439D-B8AE-78CA26B2C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7455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37EF5-DD29-4F6B-A37A-DCBE5168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0C3B6C-DCEB-4506-BE26-89E3D1A88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5FD39-5B69-4E2E-960E-BCE4D93383FD}" type="datetime1">
              <a:rPr lang="en-IN" smtClean="0"/>
              <a:t>28-01-2022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6A426-7A26-4114-8043-75948A5BB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E9E46F-94BE-4888-A283-75DEDC073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823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E8D647-06DA-4A0D-B8AA-78830FAD3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2C62-2AC0-4026-97C2-51A6297634DE}" type="datetime1">
              <a:rPr lang="en-IN" smtClean="0"/>
              <a:t>28-01-2022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E3EC12-0F8D-43C4-9594-FD37BF881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C848C-035A-496E-93EC-06FAE4C90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73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9C202-6D1D-400B-A74F-7BF28E12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CBBAA-D57F-40CA-80E2-297C9CD4C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4CCFA-6B9C-4413-BE31-FAFA2314E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F76AF-9F62-468E-94C9-3D7618E3B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7F11-CEE8-4275-AA95-AA0E444D536A}" type="datetime1">
              <a:rPr lang="en-IN" smtClean="0"/>
              <a:t>28-01-2022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666125-6CD9-4E59-A736-F55789DDB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FC6D78-E2CB-4814-A62B-431F6CB66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20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CE2D-7088-4945-A0DD-9C77E0F9D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0F4A00-ACA2-4E1E-8CF9-A7D4A23F9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FAFEB-041B-4B67-BEE5-9C8929720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03447-D378-4A2B-AC84-B872316A7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59908-9CF7-4BEC-B1AE-659769256055}" type="datetime1">
              <a:rPr lang="en-IN" smtClean="0"/>
              <a:t>28-01-2022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3E787-583B-4452-9BC2-5E03FE7D4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329E8-E79A-44F1-A781-AC7F75EC4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716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38526-F7FC-453A-A56A-B1A95506C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EA4CE-04A4-4AB9-AB96-21C17401C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72268-D21A-468F-92EA-109A5241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5F0-6656-4A10-A855-21DADFDCCE1B}" type="datetime1">
              <a:rPr lang="en-IN" smtClean="0"/>
              <a:t>28-01-2022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E2127-501F-4B21-9062-E69A224A9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59CD7-9EE7-43AF-AB0D-793F38038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173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A9858E-169A-4F55-9EBE-ABC635829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5AAEA-DD7F-441B-8811-8E5B79271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35E6D-A929-4342-BE2F-FB20339BD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3E11-F56D-442C-A571-6E533B8BBAB6}" type="datetime1">
              <a:rPr lang="en-IN" smtClean="0"/>
              <a:t>28-01-2022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B53C9-3523-45B8-847F-B65DB346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854AA-EE83-4C4C-8298-3463188AF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16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530C4E-FDCB-438B-9EB2-9296FAFE6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C10278-50B5-4522-A338-8B1A2A689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D7BE6-21E5-433A-8D47-5DCC1A3A33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2992E-C9A9-43E0-9DAB-60593539CDB7}" type="datetime1">
              <a:rPr lang="en-IN" smtClean="0"/>
              <a:t>28-01-2022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83478-C163-4F4E-8B7C-228418B02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BC825-C243-487D-AF2A-3CE95584D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FF116-408B-4DE8-A324-554CDCDAF3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075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owardsdatascience.com/illustrated-guide-to-lstms-and-gru-s-a-step-by-step-explanation-44e9eb85bf21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s0736-5853(05)80035-8" TargetMode="External"/><Relationship Id="rId2" Type="http://schemas.openxmlformats.org/officeDocument/2006/relationships/hyperlink" Target="https://doi.org/10.2514/6.2008-321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BE616-B775-44AD-99BA-4F9B9ED2F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1971" y="985520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dirty="0"/>
              <a:t>Detecting Spacecraft Anomalies Using LSTMs and Nonparametric Dynamic Thresholding</a:t>
            </a:r>
            <a:endParaRPr lang="en-IN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C4F1B7-5450-4757-A150-23F4012184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2875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IN" dirty="0">
                <a:solidFill>
                  <a:schemeClr val="tx1"/>
                </a:solidFill>
                <a:latin typeface="+mn-lt"/>
              </a:rPr>
              <a:t>Kyle </a:t>
            </a:r>
            <a:r>
              <a:rPr lang="en-IN" dirty="0" err="1">
                <a:solidFill>
                  <a:schemeClr val="tx1"/>
                </a:solidFill>
                <a:latin typeface="+mn-lt"/>
              </a:rPr>
              <a:t>Hundman</a:t>
            </a:r>
            <a:r>
              <a:rPr lang="en-IN" dirty="0">
                <a:solidFill>
                  <a:schemeClr val="tx1"/>
                </a:solidFill>
                <a:latin typeface="+mn-lt"/>
              </a:rPr>
              <a:t>, Valentino Constantinou, Christopher Laporte, Ian Colwell and Tom </a:t>
            </a:r>
            <a:r>
              <a:rPr lang="en-IN" dirty="0" err="1">
                <a:solidFill>
                  <a:schemeClr val="tx1"/>
                </a:solidFill>
                <a:latin typeface="+mn-lt"/>
              </a:rPr>
              <a:t>Soderstrom</a:t>
            </a:r>
            <a:r>
              <a:rPr lang="en-IN" dirty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NASA Jet Propulsion Laboratory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California Institute of Technology</a:t>
            </a:r>
            <a:endParaRPr lang="en-IN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8B8B01-FD14-4036-A577-1CC669EA668F}"/>
              </a:ext>
            </a:extLst>
          </p:cNvPr>
          <p:cNvSpPr txBox="1"/>
          <p:nvPr/>
        </p:nvSpPr>
        <p:spPr>
          <a:xfrm>
            <a:off x="4683760" y="6065520"/>
            <a:ext cx="461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Presenter: Avisha Bhiryani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687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BEE3-4DD0-496B-9A62-39EDC55D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Table of Contents: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7CC3A-A6F1-4D48-B342-3CB8C4CC3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Data at Hand</a:t>
            </a:r>
          </a:p>
          <a:p>
            <a:r>
              <a:rPr lang="en-US" dirty="0"/>
              <a:t>Anomalies in Time Series Data</a:t>
            </a:r>
          </a:p>
          <a:p>
            <a:r>
              <a:rPr lang="en-US" dirty="0"/>
              <a:t>Anomaly Detection in Aerospace</a:t>
            </a:r>
          </a:p>
          <a:p>
            <a:r>
              <a:rPr lang="en-US" dirty="0"/>
              <a:t>Long Short Term Memory</a:t>
            </a:r>
          </a:p>
          <a:p>
            <a:r>
              <a:rPr lang="en-US" dirty="0"/>
              <a:t>3-step Procedure for Anomaly Detection using LSTMs</a:t>
            </a:r>
          </a:p>
          <a:p>
            <a:r>
              <a:rPr lang="en-US" dirty="0"/>
              <a:t>Experiment Setup and Result</a:t>
            </a:r>
          </a:p>
          <a:p>
            <a:r>
              <a:rPr lang="en-US" dirty="0"/>
              <a:t>References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54A7F-2BA6-4ACD-85A8-1A7EE49C5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3086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0F016-4012-43E0-A044-C93D36EE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40" y="136525"/>
            <a:ext cx="10515600" cy="930753"/>
          </a:xfrm>
        </p:spPr>
        <p:txBody>
          <a:bodyPr/>
          <a:lstStyle/>
          <a:p>
            <a:pPr algn="ctr"/>
            <a:r>
              <a:rPr lang="en-US" dirty="0"/>
              <a:t>Columbia STS-107 Tragedy</a:t>
            </a: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E305B32-13D3-4F9A-910D-A8EBE4E1EE1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520" y="953399"/>
            <a:ext cx="2946400" cy="5019039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212DF26-BA79-4DA3-BD0C-65D6E47423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1" y="3210094"/>
            <a:ext cx="6172200" cy="2810352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70EE4A-14ED-4E15-8857-0CD0EAE7C7CA}"/>
              </a:ext>
            </a:extLst>
          </p:cNvPr>
          <p:cNvSpPr txBox="1"/>
          <p:nvPr/>
        </p:nvSpPr>
        <p:spPr>
          <a:xfrm>
            <a:off x="817881" y="963325"/>
            <a:ext cx="58013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Picture on the right is the very reason for the loss of Columbia STS-107 space-shuttle along with the 7 member crew on board.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</a:rPr>
              <a:t>Purpose of the Modular Auxiliary Data System(MADS) on board the Columbia Orbiter was to </a:t>
            </a:r>
            <a:r>
              <a:rPr lang="en-IN" sz="2000" dirty="0">
                <a:effectLst/>
                <a:latin typeface="Calibri" panose="020F0502020204030204" pitchFamily="34" charset="0"/>
              </a:rPr>
              <a:t>support annunciation of vehicle system failures and out-of-tolerance system conditions.</a:t>
            </a:r>
            <a:endParaRPr lang="en-IN" sz="200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1BE5C4E-3A8A-4025-9F16-BAF279EC6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3</a:t>
            </a:fld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53678B-233B-4DD5-8A61-F978BF3E71FF}"/>
              </a:ext>
            </a:extLst>
          </p:cNvPr>
          <p:cNvSpPr txBox="1"/>
          <p:nvPr/>
        </p:nvSpPr>
        <p:spPr>
          <a:xfrm>
            <a:off x="828040" y="6140906"/>
            <a:ext cx="9890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[Left]:https://history.nasa.gov/</a:t>
            </a:r>
            <a:r>
              <a:rPr lang="en-US" sz="1100" dirty="0" err="1"/>
              <a:t>columbia</a:t>
            </a:r>
            <a:r>
              <a:rPr lang="en-US" sz="1100" dirty="0"/>
              <a:t>/Troxell/Columbia%20Web%20Site/CAIB/CAIB%20Website/CAIB%20Report/Volume%204/part03.pdf [Right]https://www.cbsnews.com/network/news/space/home/memorial/107.html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3028357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2B1E7-7132-4960-B1C8-203FC4BF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Data at Hand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2C1ED-A057-4321-9456-58B1831F8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Calibri" panose="020F0502020204030204" pitchFamily="34" charset="0"/>
              </a:rPr>
              <a:t>T</a:t>
            </a:r>
            <a:r>
              <a:rPr lang="en-IN" sz="2800" dirty="0">
                <a:effectLst/>
                <a:latin typeface="Calibri" panose="020F0502020204030204" pitchFamily="34" charset="0"/>
              </a:rPr>
              <a:t>housands of telemetry channels detailing aspects such as: </a:t>
            </a:r>
            <a:r>
              <a:rPr lang="en-IN" dirty="0">
                <a:latin typeface="Calibri" panose="020F0502020204030204" pitchFamily="34" charset="0"/>
              </a:rPr>
              <a:t>T</a:t>
            </a:r>
            <a:r>
              <a:rPr lang="en-IN" dirty="0">
                <a:effectLst/>
                <a:latin typeface="Calibri" panose="020F0502020204030204" pitchFamily="34" charset="0"/>
              </a:rPr>
              <a:t>emperature, </a:t>
            </a:r>
            <a:r>
              <a:rPr lang="en-IN" dirty="0">
                <a:latin typeface="Calibri" panose="020F0502020204030204" pitchFamily="34" charset="0"/>
              </a:rPr>
              <a:t>R</a:t>
            </a:r>
            <a:r>
              <a:rPr lang="en-IN" dirty="0">
                <a:effectLst/>
                <a:latin typeface="Calibri" panose="020F0502020204030204" pitchFamily="34" charset="0"/>
              </a:rPr>
              <a:t>adiation, </a:t>
            </a:r>
            <a:r>
              <a:rPr lang="en-IN" dirty="0">
                <a:latin typeface="Calibri" panose="020F0502020204030204" pitchFamily="34" charset="0"/>
              </a:rPr>
              <a:t>P</a:t>
            </a:r>
            <a:r>
              <a:rPr lang="en-IN" dirty="0">
                <a:effectLst/>
                <a:latin typeface="Calibri" panose="020F0502020204030204" pitchFamily="34" charset="0"/>
              </a:rPr>
              <a:t>ower, </a:t>
            </a:r>
            <a:r>
              <a:rPr lang="en-IN" dirty="0">
                <a:latin typeface="Calibri" panose="020F0502020204030204" pitchFamily="34" charset="0"/>
              </a:rPr>
              <a:t>I</a:t>
            </a:r>
            <a:r>
              <a:rPr lang="en-IN" dirty="0">
                <a:effectLst/>
                <a:latin typeface="Calibri" panose="020F0502020204030204" pitchFamily="34" charset="0"/>
              </a:rPr>
              <a:t>nstrumentation and computational activities.</a:t>
            </a:r>
          </a:p>
          <a:p>
            <a:r>
              <a:rPr lang="en-IN" dirty="0">
                <a:latin typeface="Calibri" panose="020F0502020204030204" pitchFamily="34" charset="0"/>
              </a:rPr>
              <a:t>Data at hand is multivariate time series data.</a:t>
            </a:r>
          </a:p>
          <a:p>
            <a:r>
              <a:rPr lang="en-IN" dirty="0">
                <a:effectLst/>
                <a:latin typeface="Calibri" panose="020F0502020204030204" pitchFamily="34" charset="0"/>
              </a:rPr>
              <a:t>Challenges:</a:t>
            </a:r>
          </a:p>
          <a:p>
            <a:pPr lvl="1"/>
            <a:r>
              <a:rPr lang="en-IN" sz="2400" dirty="0">
                <a:effectLst/>
                <a:latin typeface="Calibri" panose="020F0502020204030204" pitchFamily="34" charset="0"/>
              </a:rPr>
              <a:t>Lack of labelled anomalies</a:t>
            </a:r>
          </a:p>
          <a:p>
            <a:pPr lvl="1"/>
            <a:r>
              <a:rPr lang="en-IN" dirty="0">
                <a:effectLst/>
                <a:latin typeface="Calibri" panose="020F0502020204030204" pitchFamily="34" charset="0"/>
              </a:rPr>
              <a:t>Noisy and high dimensional data</a:t>
            </a:r>
          </a:p>
          <a:p>
            <a:pPr lvl="1"/>
            <a:r>
              <a:rPr lang="en-IN" dirty="0">
                <a:latin typeface="Calibri" panose="020F0502020204030204" pitchFamily="34" charset="0"/>
              </a:rPr>
              <a:t>Context dependent</a:t>
            </a:r>
            <a:endParaRPr lang="en-IN" dirty="0">
              <a:effectLst/>
              <a:latin typeface="Calibri" panose="020F0502020204030204" pitchFamily="34" charset="0"/>
            </a:endParaRPr>
          </a:p>
          <a:p>
            <a:pPr lvl="1"/>
            <a:endParaRPr lang="en-IN" dirty="0">
              <a:latin typeface="Calibri" panose="020F0502020204030204" pitchFamily="34" charset="0"/>
            </a:endParaRPr>
          </a:p>
          <a:p>
            <a:pPr marL="457200" lvl="1" indent="0">
              <a:buNone/>
            </a:pPr>
            <a:endParaRPr lang="en-IN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0E63A-DE6D-427B-A2AC-8EE994F6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9411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84ACA-3410-494D-BD12-F4B155F4F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579" y="222886"/>
            <a:ext cx="10515600" cy="1010194"/>
          </a:xfrm>
        </p:spPr>
        <p:txBody>
          <a:bodyPr/>
          <a:lstStyle/>
          <a:p>
            <a:pPr algn="ctr"/>
            <a:r>
              <a:rPr lang="en-US" dirty="0"/>
              <a:t>Introduction to Anomalies in Time Series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73232-ACE2-4267-A9FD-D2DB6211F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579" y="1358265"/>
            <a:ext cx="5257800" cy="4351338"/>
          </a:xfrm>
        </p:spPr>
        <p:txBody>
          <a:bodyPr>
            <a:normAutofit fontScale="92500"/>
          </a:bodyPr>
          <a:lstStyle/>
          <a:p>
            <a:r>
              <a:rPr lang="en-US" sz="2800" dirty="0">
                <a:effectLst/>
                <a:latin typeface="Calibri" panose="020F0502020204030204" pitchFamily="34" charset="0"/>
              </a:rPr>
              <a:t>Anomalies in time series data are the patterns that do not conform to the past behavior of the data.</a:t>
            </a:r>
          </a:p>
          <a:p>
            <a:r>
              <a:rPr lang="en-US" dirty="0"/>
              <a:t>There are 3 categories of anomalies </a:t>
            </a:r>
          </a:p>
          <a:p>
            <a:pPr lvl="1"/>
            <a:r>
              <a:rPr lang="en-US" dirty="0"/>
              <a:t>Point: Single values that fall within low density region of values.</a:t>
            </a:r>
          </a:p>
          <a:p>
            <a:pPr lvl="1"/>
            <a:r>
              <a:rPr lang="en-US" dirty="0"/>
              <a:t>Collective: Sequence of anomalies rather than a single one.</a:t>
            </a:r>
          </a:p>
          <a:p>
            <a:pPr lvl="1"/>
            <a:r>
              <a:rPr lang="en-US" dirty="0"/>
              <a:t>Contextual: They do not fall in regions of low density values but are anomalous w.r.t the local values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0B2C62-928D-4578-907F-0AC49DB38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069" y="1233079"/>
            <a:ext cx="5264421" cy="25972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CABEB0-297D-4496-AEA3-17E27E344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069" y="3830320"/>
            <a:ext cx="5524784" cy="2758056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33BD15C-13BB-4985-81B4-0433FB210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5</a:t>
            </a:fld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955F24-7F5A-4BB1-9D6F-B590E842CBBB}"/>
              </a:ext>
            </a:extLst>
          </p:cNvPr>
          <p:cNvSpPr txBox="1"/>
          <p:nvPr/>
        </p:nvSpPr>
        <p:spPr>
          <a:xfrm>
            <a:off x="1310640" y="6482080"/>
            <a:ext cx="944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A. Lavin and S. Ahmad, Evaluating Real time Anomaly Detection Algorithms – the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Numenta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Anomaly Benchmark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905797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32F63-7C55-4A9F-ABD8-8BE670A0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795"/>
          </a:xfrm>
        </p:spPr>
        <p:txBody>
          <a:bodyPr>
            <a:normAutofit fontScale="90000"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effectLst/>
                <a:latin typeface="Calibri Light" panose="020F0302020204030204" pitchFamily="34" charset="0"/>
              </a:rPr>
              <a:t>Anomaly detection in Aerospace</a:t>
            </a:r>
            <a:br>
              <a:rPr lang="en-US" sz="4400" dirty="0">
                <a:effectLst/>
                <a:latin typeface="Calibri Light" panose="020F0302020204030204" pitchFamily="34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B4DE1-550F-4A9A-81E1-1DA6136C6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5191443"/>
          </a:xfrm>
        </p:spPr>
        <p:txBody>
          <a:bodyPr/>
          <a:lstStyle/>
          <a:p>
            <a:r>
              <a:rPr lang="en-US" dirty="0"/>
              <a:t>Different Approaches to detect anomalies in spacecraft telemetry data are as follows, but not limited to:</a:t>
            </a:r>
          </a:p>
          <a:p>
            <a:pPr marL="0" indent="0">
              <a:buNone/>
            </a:pPr>
            <a:endParaRPr lang="en-US" dirty="0"/>
          </a:p>
          <a:p>
            <a:pPr lvl="1" fontAlgn="ctr">
              <a:spcBef>
                <a:spcPts val="0"/>
              </a:spcBef>
            </a:pPr>
            <a:r>
              <a:rPr lang="en-US" sz="2800" dirty="0">
                <a:effectLst/>
              </a:rPr>
              <a:t>OOL(Out of limits) </a:t>
            </a:r>
          </a:p>
          <a:p>
            <a:pPr marL="457200" lvl="1" indent="0" fontAlgn="ctr">
              <a:spcBef>
                <a:spcPts val="0"/>
              </a:spcBef>
              <a:buNone/>
            </a:pPr>
            <a:endParaRPr lang="en-US" sz="2800" dirty="0">
              <a:effectLst/>
            </a:endParaRPr>
          </a:p>
          <a:p>
            <a:pPr lvl="1" fontAlgn="ctr">
              <a:spcBef>
                <a:spcPts val="0"/>
              </a:spcBef>
            </a:pPr>
            <a:r>
              <a:rPr lang="en-US" sz="2800" dirty="0">
                <a:effectLst/>
              </a:rPr>
              <a:t>Clustering </a:t>
            </a:r>
          </a:p>
          <a:p>
            <a:pPr marL="457200" lvl="1" indent="0" fontAlgn="ctr">
              <a:spcBef>
                <a:spcPts val="0"/>
              </a:spcBef>
              <a:buNone/>
            </a:pPr>
            <a:endParaRPr lang="en-US" sz="2800" dirty="0">
              <a:effectLst/>
            </a:endParaRPr>
          </a:p>
          <a:p>
            <a:pPr lvl="1" fontAlgn="ctr">
              <a:spcBef>
                <a:spcPts val="0"/>
              </a:spcBef>
            </a:pPr>
            <a:r>
              <a:rPr lang="en-US" sz="2800" dirty="0">
                <a:effectLst/>
              </a:rPr>
              <a:t>Nearest Neighbor </a:t>
            </a:r>
          </a:p>
          <a:p>
            <a:pPr lvl="1" fontAlgn="ctr">
              <a:spcBef>
                <a:spcPts val="0"/>
              </a:spcBef>
            </a:pPr>
            <a:endParaRPr lang="en-US" sz="2800" dirty="0"/>
          </a:p>
          <a:p>
            <a:pPr lvl="1" fontAlgn="ctr">
              <a:spcBef>
                <a:spcPts val="0"/>
              </a:spcBef>
            </a:pPr>
            <a:r>
              <a:rPr lang="en-US" sz="2800" dirty="0">
                <a:effectLst/>
              </a:rPr>
              <a:t>Expert systems</a:t>
            </a:r>
          </a:p>
          <a:p>
            <a:pPr lvl="1" fontAlgn="ctr">
              <a:spcBef>
                <a:spcPts val="0"/>
              </a:spcBef>
            </a:pPr>
            <a:endParaRPr lang="en-US" sz="2800" dirty="0">
              <a:effectLst/>
            </a:endParaRPr>
          </a:p>
          <a:p>
            <a:pPr lvl="1" fontAlgn="ctr">
              <a:spcBef>
                <a:spcPts val="0"/>
              </a:spcBef>
            </a:pPr>
            <a:r>
              <a:rPr lang="en-US" sz="2800" dirty="0">
                <a:effectLst/>
              </a:rPr>
              <a:t>Deep Learning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695B6-BA46-4971-A8DB-4EDF1626D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386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9075B-B653-4466-8635-1944CE31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20"/>
            <a:ext cx="5786120" cy="5902643"/>
          </a:xfrm>
        </p:spPr>
        <p:txBody>
          <a:bodyPr/>
          <a:lstStyle/>
          <a:p>
            <a:r>
              <a:rPr lang="en-US" dirty="0"/>
              <a:t>Out of Limits(OOL):</a:t>
            </a:r>
          </a:p>
          <a:p>
            <a:pPr lvl="1"/>
            <a:r>
              <a:rPr lang="en-US" dirty="0"/>
              <a:t>Alarm is triggered when a  </a:t>
            </a:r>
            <a:r>
              <a:rPr lang="en-IN" dirty="0">
                <a:effectLst/>
                <a:latin typeface="Calibri" panose="020F0502020204030204" pitchFamily="34" charset="0"/>
              </a:rPr>
              <a:t>measurement goes beyond the set lower or upper threshold.</a:t>
            </a:r>
          </a:p>
          <a:p>
            <a:pPr lvl="1"/>
            <a:r>
              <a:rPr lang="en-IN" dirty="0">
                <a:latin typeface="Calibri" panose="020F0502020204030204" pitchFamily="34" charset="0"/>
              </a:rPr>
              <a:t>Lot of manual intervention needed:</a:t>
            </a:r>
          </a:p>
          <a:p>
            <a:pPr lvl="2"/>
            <a:r>
              <a:rPr lang="en-IN" dirty="0">
                <a:effectLst/>
                <a:latin typeface="Calibri" panose="020F0502020204030204" pitchFamily="34" charset="0"/>
              </a:rPr>
              <a:t>E</a:t>
            </a:r>
            <a:r>
              <a:rPr lang="en-IN" sz="2000" dirty="0">
                <a:effectLst/>
                <a:latin typeface="Calibri" panose="020F0502020204030204" pitchFamily="34" charset="0"/>
              </a:rPr>
              <a:t>ngineers will inspect the parameter that is out of limits and determine whether it is an anomaly or not and decide which action to take.</a:t>
            </a:r>
          </a:p>
          <a:p>
            <a:pPr lvl="2"/>
            <a:r>
              <a:rPr lang="en-IN" dirty="0">
                <a:latin typeface="Calibri" panose="020F0502020204030204" pitchFamily="34" charset="0"/>
              </a:rPr>
              <a:t>OOL bounds are not defined for every parameter.</a:t>
            </a:r>
            <a:endParaRPr lang="en-IN" dirty="0">
              <a:effectLst/>
              <a:latin typeface="Calibri" panose="020F0502020204030204" pitchFamily="34" charset="0"/>
            </a:endParaRPr>
          </a:p>
          <a:p>
            <a:pPr lvl="1"/>
            <a:r>
              <a:rPr lang="en-US" dirty="0">
                <a:effectLst/>
                <a:latin typeface="Calibri" panose="020F0502020204030204" pitchFamily="34" charset="0"/>
              </a:rPr>
              <a:t>Most popular approach: </a:t>
            </a:r>
          </a:p>
          <a:p>
            <a:pPr lvl="2"/>
            <a:r>
              <a:rPr lang="en-US" dirty="0">
                <a:latin typeface="Calibri" panose="020F0502020204030204" pitchFamily="34" charset="0"/>
              </a:rPr>
              <a:t>L</a:t>
            </a:r>
            <a:r>
              <a:rPr lang="en-IN" dirty="0">
                <a:effectLst/>
                <a:latin typeface="Calibri" panose="020F0502020204030204" pitchFamily="34" charset="0"/>
              </a:rPr>
              <a:t>ow computational expense, broad and straight-forward applicability, and ease of understanding.</a:t>
            </a:r>
          </a:p>
          <a:p>
            <a:pPr marL="457200" lvl="1" indent="0">
              <a:buNone/>
            </a:pPr>
            <a:endParaRPr lang="en-IN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1ED14E-5578-4C57-9A1F-C4BFEAC79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280" y="183411"/>
            <a:ext cx="5679440" cy="36570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ED86C7-6359-460F-8DD3-F8A5AF134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994" y="3759199"/>
            <a:ext cx="5491053" cy="2915389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F702E7E-6424-4B97-AD6F-E8F6122CA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7</a:t>
            </a:fld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9F1402-EBEE-4E0F-B488-625C56FC846E}"/>
              </a:ext>
            </a:extLst>
          </p:cNvPr>
          <p:cNvSpPr txBox="1"/>
          <p:nvPr/>
        </p:nvSpPr>
        <p:spPr>
          <a:xfrm>
            <a:off x="2336092" y="6584958"/>
            <a:ext cx="7519815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Source:Jose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MartÃŋnez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-Heras and Alessandro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Donati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2014. Enhanced Telemetry Monitoring with Novelty Detection. 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2815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AE479-73C6-41AA-B66F-8C9C317B6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13360"/>
            <a:ext cx="11196320" cy="65227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Nearest Neighbor Approach:</a:t>
            </a:r>
          </a:p>
          <a:p>
            <a:pPr lvl="1"/>
            <a:r>
              <a:rPr lang="en-IN" sz="2400" dirty="0">
                <a:effectLst/>
                <a:latin typeface="Calibri" panose="020F0502020204030204" pitchFamily="34" charset="0"/>
              </a:rPr>
              <a:t>Orca</a:t>
            </a:r>
            <a:r>
              <a:rPr lang="en-US" sz="2400" dirty="0">
                <a:effectLst/>
                <a:latin typeface="Calibri" panose="020F0502020204030204" pitchFamily="34" charset="0"/>
              </a:rPr>
              <a:t>(currently being used on International Space Station)</a:t>
            </a:r>
            <a:r>
              <a:rPr lang="en-IN" sz="2400" dirty="0">
                <a:effectLst/>
                <a:latin typeface="Calibri" panose="020F0502020204030204" pitchFamily="34" charset="0"/>
              </a:rPr>
              <a:t> uses a nearest-neighbour approach to search for anomalies by calculating the distance of each data point from neighbouring points.</a:t>
            </a:r>
          </a:p>
          <a:p>
            <a:pPr lvl="1"/>
            <a:r>
              <a:rPr lang="en-IN" sz="2400" dirty="0">
                <a:effectLst/>
                <a:latin typeface="Calibri" panose="020F0502020204030204" pitchFamily="34" charset="0"/>
              </a:rPr>
              <a:t>The program outputs a score for each point representing the average distance to the nearest k-neighbours. Points that have a larger average distance to their nearest neighbours than most other points in are considered outlier.</a:t>
            </a:r>
          </a:p>
          <a:p>
            <a:pPr lvl="1"/>
            <a:r>
              <a:rPr lang="en-IN" dirty="0">
                <a:latin typeface="Calibri" panose="020F0502020204030204" pitchFamily="34" charset="0"/>
              </a:rPr>
              <a:t>Issues:</a:t>
            </a:r>
          </a:p>
          <a:p>
            <a:pPr lvl="2"/>
            <a:r>
              <a:rPr lang="en-IN" dirty="0">
                <a:latin typeface="Calibri" panose="020F0502020204030204" pitchFamily="34" charset="0"/>
              </a:rPr>
              <a:t>Amount of past data to consider needs to be decided.</a:t>
            </a:r>
          </a:p>
          <a:p>
            <a:pPr lvl="2"/>
            <a:r>
              <a:rPr lang="en-US" sz="2000" dirty="0">
                <a:effectLst/>
                <a:latin typeface="Calibri" panose="020F0502020204030204" pitchFamily="34" charset="0"/>
              </a:rPr>
              <a:t>High computational complexity and memory consumption</a:t>
            </a:r>
          </a:p>
          <a:p>
            <a:pPr lvl="2"/>
            <a:r>
              <a:rPr lang="en-US" sz="2000" dirty="0">
                <a:effectLst/>
                <a:latin typeface="Calibri" panose="020F0502020204030204" pitchFamily="34" charset="0"/>
              </a:rPr>
              <a:t>Can only find global outliers</a:t>
            </a:r>
            <a:endParaRPr lang="en-IN" sz="2000" dirty="0">
              <a:effectLst/>
              <a:latin typeface="Calibri" panose="020F0502020204030204" pitchFamily="34" charset="0"/>
            </a:endParaRPr>
          </a:p>
          <a:p>
            <a:r>
              <a:rPr lang="en-IN" dirty="0">
                <a:latin typeface="Calibri" panose="020F0502020204030204" pitchFamily="34" charset="0"/>
              </a:rPr>
              <a:t>Clustering based Approach:</a:t>
            </a:r>
          </a:p>
          <a:p>
            <a:pPr lvl="1"/>
            <a:r>
              <a:rPr lang="en-IN" sz="2400" dirty="0">
                <a:effectLst/>
                <a:latin typeface="Calibri" panose="020F0502020204030204" pitchFamily="34" charset="0"/>
              </a:rPr>
              <a:t>The Inductive Monitoring System(IMS)</a:t>
            </a:r>
            <a:r>
              <a:rPr lang="en-US" sz="2400" dirty="0">
                <a:effectLst/>
                <a:latin typeface="Calibri" panose="020F0502020204030204" pitchFamily="34" charset="0"/>
              </a:rPr>
              <a:t>(currently being used on ISS)</a:t>
            </a:r>
            <a:r>
              <a:rPr lang="en-IN" sz="2400" dirty="0">
                <a:effectLst/>
                <a:latin typeface="Calibri" panose="020F0502020204030204" pitchFamily="34" charset="0"/>
              </a:rPr>
              <a:t> tool uses clustering to </a:t>
            </a:r>
            <a:r>
              <a:rPr lang="en-IN" sz="2400" dirty="0" err="1">
                <a:effectLst/>
                <a:latin typeface="Calibri" panose="020F0502020204030204" pitchFamily="34" charset="0"/>
              </a:rPr>
              <a:t>analyze</a:t>
            </a:r>
            <a:r>
              <a:rPr lang="en-IN" sz="2400" dirty="0">
                <a:effectLst/>
                <a:latin typeface="Calibri" panose="020F0502020204030204" pitchFamily="34" charset="0"/>
              </a:rPr>
              <a:t> archived spacecraft data and characterize nominal interactions between selected parameters. This model, is compared with real time or archived system data to detect off nominal behaviour.</a:t>
            </a:r>
          </a:p>
          <a:p>
            <a:pPr lvl="1"/>
            <a:r>
              <a:rPr lang="en-IN" sz="2400" dirty="0">
                <a:effectLst/>
                <a:latin typeface="Calibri" panose="020F0502020204030204" pitchFamily="34" charset="0"/>
              </a:rPr>
              <a:t>IMS returns the distance that vector falls from the nearest nominal operating region.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36614-066D-49B8-B22F-839872A35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5394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D33B-24ED-427D-90EF-E74532E20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7829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Deep Learning Approach: Long Short Term Memory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5F459-DBE0-4CEE-B716-A95B09697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219200"/>
            <a:ext cx="10998200" cy="49577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Core Concept:</a:t>
            </a:r>
          </a:p>
          <a:p>
            <a:pPr lvl="1"/>
            <a:r>
              <a:rPr lang="en-US" dirty="0"/>
              <a:t>Cell State: Memory of the network</a:t>
            </a:r>
          </a:p>
          <a:p>
            <a:pPr lvl="1"/>
            <a:r>
              <a:rPr lang="en-US" dirty="0"/>
              <a:t>Gates: </a:t>
            </a:r>
            <a:r>
              <a:rPr lang="en-US" dirty="0">
                <a:latin typeface="Calibri" panose="020F0502020204030204" pitchFamily="34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</a:rPr>
              <a:t>nformation get’s added or removed to the cell state through gates.</a:t>
            </a:r>
          </a:p>
          <a:p>
            <a:r>
              <a:rPr lang="en-US" dirty="0">
                <a:latin typeface="Calibri" panose="020F0502020204030204" pitchFamily="34" charset="0"/>
              </a:rPr>
              <a:t>Forget Gate:</a:t>
            </a:r>
          </a:p>
          <a:p>
            <a:pPr lvl="1"/>
            <a:r>
              <a:rPr lang="en-US" dirty="0">
                <a:effectLst/>
                <a:latin typeface="Calibri" panose="020F0502020204030204" pitchFamily="34" charset="0"/>
              </a:rPr>
              <a:t>It </a:t>
            </a:r>
            <a:r>
              <a:rPr lang="en-US" sz="2400" dirty="0">
                <a:effectLst/>
                <a:latin typeface="Calibri" panose="020F0502020204030204" pitchFamily="34" charset="0"/>
              </a:rPr>
              <a:t>decides what is relevant to keep from prior steps.</a:t>
            </a:r>
          </a:p>
          <a:p>
            <a:r>
              <a:rPr lang="en-US" dirty="0">
                <a:latin typeface="Calibri" panose="020F0502020204030204" pitchFamily="34" charset="0"/>
              </a:rPr>
              <a:t>Input Gate: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It </a:t>
            </a:r>
            <a:r>
              <a:rPr lang="en-US" sz="2400" dirty="0">
                <a:effectLst/>
                <a:latin typeface="Calibri" panose="020F0502020204030204" pitchFamily="34" charset="0"/>
              </a:rPr>
              <a:t> decides what information is relevant to add from the current step.</a:t>
            </a:r>
          </a:p>
          <a:p>
            <a:r>
              <a:rPr lang="en-US" dirty="0">
                <a:latin typeface="Calibri" panose="020F0502020204030204" pitchFamily="34" charset="0"/>
              </a:rPr>
              <a:t>Output Gate:</a:t>
            </a:r>
          </a:p>
          <a:p>
            <a:pPr lvl="1"/>
            <a:r>
              <a:rPr lang="en-US" sz="2400" dirty="0">
                <a:effectLst/>
                <a:latin typeface="Calibri" panose="020F0502020204030204" pitchFamily="34" charset="0"/>
              </a:rPr>
              <a:t>The output gate determines what the next hidden state should be</a:t>
            </a:r>
          </a:p>
          <a:p>
            <a:r>
              <a:rPr lang="en-US" dirty="0">
                <a:latin typeface="Calibri" panose="020F0502020204030204" pitchFamily="34" charset="0"/>
              </a:rPr>
              <a:t>Advantages of using LSTM:</a:t>
            </a:r>
          </a:p>
          <a:p>
            <a:pPr marL="6858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</a:rPr>
              <a:t>Overcomes the </a:t>
            </a:r>
            <a:r>
              <a:rPr lang="en-US" sz="2400" dirty="0">
                <a:effectLst/>
                <a:latin typeface="Calibri" panose="020F0502020204030204" pitchFamily="34" charset="0"/>
              </a:rPr>
              <a:t>Vanishing Gradient problem, so can learn long term correlations in a sequence.</a:t>
            </a:r>
          </a:p>
          <a:p>
            <a:pPr marL="6858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</a:rPr>
              <a:t>LSTM networks obviate the need for a pre-specified time window.</a:t>
            </a:r>
          </a:p>
          <a:p>
            <a:pPr lvl="1" fontAlgn="ctr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200" dirty="0"/>
          </a:p>
          <a:p>
            <a:pPr lvl="1"/>
            <a:endParaRPr lang="en-US" dirty="0">
              <a:effectLst/>
              <a:latin typeface="Calibri" panose="020F0502020204030204" pitchFamily="34" charset="0"/>
            </a:endParaRPr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4BF05-36DA-47C8-A6E7-1FB0C6FF6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2490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ABFCF-92E1-4246-84E2-A78ADC9B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Long Short Term Memory: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C589E1-50AF-4FB9-A3D3-B7827F3491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93935"/>
            <a:ext cx="5760720" cy="384166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914C23-1CC5-4AE5-AECE-15D0E3FB4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184708"/>
            <a:ext cx="5364480" cy="1308167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CEA035-C0F0-4AD4-8090-BB56527C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10</a:t>
            </a:fld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24A39A-4185-49C8-9725-3C1DBA9AEF6A}"/>
              </a:ext>
            </a:extLst>
          </p:cNvPr>
          <p:cNvSpPr txBox="1"/>
          <p:nvPr/>
        </p:nvSpPr>
        <p:spPr>
          <a:xfrm>
            <a:off x="2153920" y="6294805"/>
            <a:ext cx="8300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Calibri" panose="020F0502020204030204" pitchFamily="34" charset="0"/>
                <a:hlinkClick r:id="rId4"/>
              </a:rPr>
              <a:t>Source: https://towardsdatascience.com/illustrated-guide-to-lstms-and-gru-s-a-step-by-step-explanation-44e9eb85bf21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990015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35A55-0F2A-4140-8EE2-EA1161A9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Core Components: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3DEA5-3170-4B44-B48D-6DAC64122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effectLst/>
                <a:latin typeface="Calibri" panose="020F0502020204030204" pitchFamily="34" charset="0"/>
              </a:rPr>
              <a:t> LSTMs are used to predict telemetry data by learning from normal command and telemetry data</a:t>
            </a:r>
          </a:p>
          <a:p>
            <a:endParaRPr lang="en-US" sz="2800" dirty="0">
              <a:effectLst/>
              <a:latin typeface="Calibri" panose="020F0502020204030204" pitchFamily="34" charset="0"/>
            </a:endParaRPr>
          </a:p>
          <a:p>
            <a:r>
              <a:rPr lang="en-US" sz="2800" dirty="0">
                <a:effectLst/>
                <a:latin typeface="Calibri" panose="020F0502020204030204" pitchFamily="34" charset="0"/>
              </a:rPr>
              <a:t>An unsupervised thresholding method is then used to automatically assess hundreds of diverse streams of telemetry data and determine whether resulting prediction errors represent spacecraft anomalies.</a:t>
            </a:r>
          </a:p>
          <a:p>
            <a:endParaRPr lang="en-US" sz="2800" dirty="0">
              <a:effectLst/>
              <a:latin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In order to mitigate false positive errors, certain strategies are employed.</a:t>
            </a:r>
            <a:r>
              <a:rPr lang="en-US" sz="2800" dirty="0">
                <a:effectLst/>
                <a:latin typeface="Calibri" panose="020F0502020204030204" pitchFamily="34" charset="0"/>
              </a:rPr>
              <a:t> 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5267D-FF9F-4344-BD3C-79F4A35BF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3966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C4E8-1381-4160-BFA6-AF582183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1995"/>
          </a:xfrm>
        </p:spPr>
        <p:txBody>
          <a:bodyPr/>
          <a:lstStyle/>
          <a:p>
            <a:pPr algn="ctr"/>
            <a:r>
              <a:rPr lang="en-US" dirty="0"/>
              <a:t>Telemetry Value Prediction using LSTM: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1F999-43A3-4494-A1E7-624DFBBBF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7120"/>
            <a:ext cx="10515600" cy="5089843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  <a:latin typeface="Calibri" panose="020F0502020204030204" pitchFamily="34" charset="0"/>
              </a:rPr>
              <a:t>A single model is created for each telemetry channel and each model is used to predict values for that channel.</a:t>
            </a:r>
          </a:p>
          <a:p>
            <a:r>
              <a:rPr lang="en-US" dirty="0"/>
              <a:t>This is because:</a:t>
            </a:r>
          </a:p>
          <a:p>
            <a:pPr lvl="1"/>
            <a:r>
              <a:rPr lang="en-US" dirty="0"/>
              <a:t>LSTMs struggle to accurately predict high dimensional data.</a:t>
            </a:r>
          </a:p>
          <a:p>
            <a:pPr lvl="1"/>
            <a:r>
              <a:rPr lang="en-US" dirty="0"/>
              <a:t>Modeling each channel independently also allows traceability of the issue down to the channel level.</a:t>
            </a:r>
          </a:p>
          <a:p>
            <a:pPr lvl="1"/>
            <a:r>
              <a:rPr lang="en-US" dirty="0"/>
              <a:t>If the system were to be trained to detect anomalies at the subsystem level without this traceability, operations engineers would still need to review a multitude of channels and alarms across the entire subsystem to find the source of the issue</a:t>
            </a:r>
          </a:p>
          <a:p>
            <a:pPr lvl="1"/>
            <a:r>
              <a:rPr lang="en-US" dirty="0"/>
              <a:t>Early stopping can be used to limit training to models and channels that show decreases in validation error.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4B746-89D8-4B57-8F23-AC0776AFF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6551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9FD597-3605-47E7-B48A-C7A8281F3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901" y="1387114"/>
            <a:ext cx="7081520" cy="4083771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AB3D3FC-E3D5-4F74-AECA-BC03D674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0733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8D38-8D75-4110-B977-ACD5F2E69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68135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effectLst/>
                <a:latin typeface="Calibri Light" panose="020F0302020204030204" pitchFamily="34" charset="0"/>
              </a:rPr>
              <a:t>Dynamic Error Thresholding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E04BA-EFD9-4E43-A197-2401F9C885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66800"/>
            <a:ext cx="5181600" cy="5476240"/>
          </a:xfrm>
        </p:spPr>
        <p:txBody>
          <a:bodyPr>
            <a:normAutofit lnSpcReduction="10000"/>
          </a:bodyPr>
          <a:lstStyle/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effectLst/>
                <a:latin typeface="Calibri" panose="020F0502020204030204" pitchFamily="34" charset="0"/>
              </a:rPr>
              <a:t>Only abnormally high or low smoothed prediction errors should be considered as spacecraft anomalies.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effectLst/>
                <a:latin typeface="Calibri" panose="020F0502020204030204" pitchFamily="34" charset="0"/>
              </a:rPr>
              <a:t>Set of errors are then smoothed to dampen spikes in errors that frequently occur with LSTM-based predictions.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latin typeface="Calibri" panose="020F0502020204030204" pitchFamily="34" charset="0"/>
              </a:rPr>
              <a:t>To determine the threshold:</a:t>
            </a:r>
          </a:p>
          <a:p>
            <a:pPr lvl="1" fontAlgn="ctr">
              <a:spcBef>
                <a:spcPts val="0"/>
              </a:spcBef>
            </a:pPr>
            <a:r>
              <a:rPr lang="en-IN" sz="2000" dirty="0">
                <a:effectLst/>
                <a:latin typeface="Calibri" panose="020F0502020204030204" pitchFamily="34" charset="0"/>
              </a:rPr>
              <a:t>Values evaluated for ϵ are determined using z, where z is an ordered set of positive values representing the number of standard deviations above the mean of smoothed error vector.</a:t>
            </a:r>
          </a:p>
          <a:p>
            <a:pPr lvl="1" fontAlgn="ctr">
              <a:spcBef>
                <a:spcPts val="0"/>
              </a:spcBef>
            </a:pPr>
            <a:r>
              <a:rPr lang="en-IN" sz="2000" dirty="0">
                <a:latin typeface="Calibri" panose="020F0502020204030204" pitchFamily="34" charset="0"/>
              </a:rPr>
              <a:t>A</a:t>
            </a:r>
            <a:r>
              <a:rPr lang="en-IN" sz="2000" dirty="0">
                <a:effectLst/>
                <a:latin typeface="Calibri" panose="020F0502020204030204" pitchFamily="34" charset="0"/>
              </a:rPr>
              <a:t> threshold is found that, if all values above are removed, would cause the greatest percent decrease in the mean and standard deviation of the smoothed errors </a:t>
            </a:r>
          </a:p>
          <a:p>
            <a:pPr lvl="1" fontAlgn="ctr">
              <a:spcBef>
                <a:spcPts val="0"/>
              </a:spcBef>
            </a:pPr>
            <a:r>
              <a:rPr lang="en-IN" sz="2000" dirty="0">
                <a:effectLst/>
                <a:latin typeface="Calibri" panose="020F0502020204030204" pitchFamily="34" charset="0"/>
              </a:rPr>
              <a:t>Then the highest smoothed error in each sequence of anomalous errors is given a normalized score based on its distance from the chosen threshold.</a:t>
            </a:r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FED2758-658F-43B6-9A67-0370DCD460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099" y="1195540"/>
            <a:ext cx="3823934" cy="33862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5AA208-54D8-4425-ABDF-F35297FF1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111" y="1835620"/>
            <a:ext cx="2413435" cy="5875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88DCBE-8CEF-414E-862E-34E5441D9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485" y="2724620"/>
            <a:ext cx="4995268" cy="7874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291D9F-12B5-4F6E-9568-ACE175DACF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236" y="3813510"/>
            <a:ext cx="2957203" cy="803191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8FC4CEE-95E4-4A5C-999C-ECFB626D0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961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D8879-5A70-4A10-8B23-A9D62C8F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pPr algn="ctr"/>
            <a:r>
              <a:rPr lang="en-US" dirty="0"/>
              <a:t>Mitigating False Positives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E972F-1AAC-4752-9E53-A94BECDB0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49680"/>
            <a:ext cx="5181600" cy="4927283"/>
          </a:xfrm>
        </p:spPr>
        <p:txBody>
          <a:bodyPr>
            <a:normAutofit lnSpcReduction="10000"/>
          </a:bodyPr>
          <a:lstStyle/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400" dirty="0">
                <a:effectLst/>
                <a:latin typeface="Calibri" panose="020F0502020204030204" pitchFamily="34" charset="0"/>
              </a:rPr>
              <a:t>The precision of prediction-based anomaly detection approaches heavily depends on the amount of historical data (h) used to set thresholds and make judgments about current prediction errors. 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400" dirty="0">
                <a:effectLst/>
                <a:latin typeface="Calibri" panose="020F0502020204030204" pitchFamily="34" charset="0"/>
              </a:rPr>
              <a:t>At large scales it becomes expensive to process historical data in real-time scenarios and a lack of history can lead to false positives that are only deemed anomalous because of the narrow context in which they are evaluated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400" dirty="0">
                <a:effectLst/>
                <a:latin typeface="Calibri" panose="020F0502020204030204" pitchFamily="34" charset="0"/>
              </a:rPr>
              <a:t>To mitigate false positives and limit memory and compute cost, a pruning procedure has been introduced</a:t>
            </a:r>
          </a:p>
          <a:p>
            <a:endParaRPr lang="en-IN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227BD2F-933A-476D-830A-0657B7D71D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80" y="1249681"/>
            <a:ext cx="5181600" cy="368808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630BB-B6AB-42FB-BC5C-5464AD2DF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298" y="5090162"/>
            <a:ext cx="3364757" cy="3352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8E697D-3E4C-4270-9668-FF9466A125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018" y="5577841"/>
            <a:ext cx="931326" cy="3352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FB0776-7667-449B-BEFB-F9B5A6646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298" y="6090920"/>
            <a:ext cx="1818244" cy="3352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97817E-F928-4964-9FC1-D429BAA084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039" y="6090920"/>
            <a:ext cx="1566401" cy="298363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E88872-6240-46D7-9B5E-AA93F9695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8551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C6678-A808-4806-A25E-F4769E9B1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1995"/>
          </a:xfrm>
        </p:spPr>
        <p:txBody>
          <a:bodyPr/>
          <a:lstStyle/>
          <a:p>
            <a:pPr algn="ctr"/>
            <a:r>
              <a:rPr lang="en-US" dirty="0"/>
              <a:t>Experiment Setup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7674C-2B94-4C35-8F1C-C58B658B5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7120"/>
            <a:ext cx="10515600" cy="5089843"/>
          </a:xfrm>
        </p:spPr>
        <p:txBody>
          <a:bodyPr/>
          <a:lstStyle/>
          <a:p>
            <a:r>
              <a:rPr lang="en-US" dirty="0"/>
              <a:t>Spacecraft data used: SMAP, MSL</a:t>
            </a:r>
          </a:p>
          <a:p>
            <a:r>
              <a:rPr lang="en-US" dirty="0"/>
              <a:t>Incident Surprise, Anomaly Reports(ISA) were used to obtain labeled anomalies</a:t>
            </a:r>
          </a:p>
          <a:p>
            <a:r>
              <a:rPr lang="en-US" dirty="0"/>
              <a:t>A 5-day span around anomalies is selected to get deeper insight into precision and also reasonable computational cost.</a:t>
            </a:r>
          </a:p>
          <a:p>
            <a:r>
              <a:rPr lang="en-US" dirty="0"/>
              <a:t>Sequence Length and the amount of prior values that are used to evaluate a batch of values are selected through experiment result.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0739FB-CFEF-4E12-A70E-BB5DFFCC8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240" y="4275397"/>
            <a:ext cx="5039359" cy="230796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41BEC-A794-4150-A716-4BD9F424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1208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18E66-2834-432D-8681-5A2DD5515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pPr algn="ctr"/>
            <a:r>
              <a:rPr lang="en-US" dirty="0"/>
              <a:t>Metrics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20654-7CFF-4F62-A76D-A8FA5E289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8881"/>
            <a:ext cx="10515600" cy="2021840"/>
          </a:xfrm>
        </p:spPr>
        <p:txBody>
          <a:bodyPr/>
          <a:lstStyle/>
          <a:p>
            <a:r>
              <a:rPr lang="en-US" dirty="0"/>
              <a:t>True Positive: Only one true positive is recorded even if portions of multiple predicted sequences fall within a labeled sequence.</a:t>
            </a:r>
          </a:p>
          <a:p>
            <a:r>
              <a:rPr lang="en-US" dirty="0"/>
              <a:t>False Positive: Only one true positive is recorded even if portions of multiple predicted sequences fall within a labeled sequence.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C0BA6E-2357-4BB3-869F-5F6870BBD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619" y="3220721"/>
            <a:ext cx="7010760" cy="17399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B71AF8-6C5A-4965-BF58-287613CBC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58923"/>
            <a:ext cx="4489681" cy="10224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405477-049D-48F4-B1FF-8FC0AD7AD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679" y="4628889"/>
            <a:ext cx="4305521" cy="10541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86065F-DB71-4C0C-BFD9-AE5FDD4FD7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75" y="5684760"/>
            <a:ext cx="2908449" cy="8826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D1DA0-B9EA-4C37-BF55-4E2C39DA8335}"/>
              </a:ext>
            </a:extLst>
          </p:cNvPr>
          <p:cNvSpPr txBox="1"/>
          <p:nvPr/>
        </p:nvSpPr>
        <p:spPr>
          <a:xfrm>
            <a:off x="3581401" y="6444476"/>
            <a:ext cx="8371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https://towardsdatascience.com/accuracy-precision-recall-or-f1-331fb37c5cb9</a:t>
            </a:r>
            <a:endParaRPr lang="en-IN" sz="1200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DA693C-4021-4B5A-A2BD-13C214B0A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8976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9B971-BF77-49AF-94E4-7C655C7DB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635"/>
          </a:xfrm>
        </p:spPr>
        <p:txBody>
          <a:bodyPr/>
          <a:lstStyle/>
          <a:p>
            <a:pPr algn="ctr"/>
            <a:r>
              <a:rPr lang="en-US" dirty="0"/>
              <a:t>Experiment Result: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684BC-ED99-4EAB-B343-9714ABA3B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4" y="1127760"/>
            <a:ext cx="5270771" cy="4908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C61EB8-677D-4877-9EB5-780179FD4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605" y="1056503"/>
            <a:ext cx="4851649" cy="5334274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D436290-71A5-4A67-9FA3-7C86C1ECA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5789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23516-F936-44D3-AB38-58ACE8973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pPr algn="ctr"/>
            <a:r>
              <a:rPr lang="en-US" dirty="0"/>
              <a:t>Criticism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BD53C-AAD5-444C-986C-2DC58F79D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8561"/>
            <a:ext cx="10515600" cy="2407920"/>
          </a:xfrm>
        </p:spPr>
        <p:txBody>
          <a:bodyPr/>
          <a:lstStyle/>
          <a:p>
            <a:r>
              <a:rPr lang="en-US" dirty="0"/>
              <a:t>Does not generalize well.</a:t>
            </a:r>
          </a:p>
          <a:p>
            <a:r>
              <a:rPr lang="en-US" dirty="0"/>
              <a:t>Along with the telemetry data, channel specific command information is also an input to the model that needs to be refined.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4D8FFF-93FC-48E2-81B5-8107BC6F8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370" y="2751413"/>
            <a:ext cx="8941260" cy="167013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0CB4D-3273-46C5-ABDC-05CBDCCE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386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ABC62-BBAB-45C1-814B-2092FABB8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89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References: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CF46C-236F-432D-AFEF-814416794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1097280"/>
            <a:ext cx="10795000" cy="5486400"/>
          </a:xfrm>
        </p:spPr>
        <p:txBody>
          <a:bodyPr>
            <a:normAutofit/>
          </a:bodyPr>
          <a:lstStyle/>
          <a:p>
            <a:r>
              <a:rPr lang="en-IN" sz="1800" dirty="0"/>
              <a:t>Kyle </a:t>
            </a:r>
            <a:r>
              <a:rPr lang="en-IN" sz="1800" dirty="0" err="1"/>
              <a:t>Hundman</a:t>
            </a:r>
            <a:r>
              <a:rPr lang="en-IN" sz="1800" dirty="0"/>
              <a:t>, Valentino Constantinou, Christopher Laporte, Ian Colwell, and Tom </a:t>
            </a:r>
            <a:r>
              <a:rPr lang="en-IN" sz="1800" dirty="0" err="1"/>
              <a:t>Soderstrom</a:t>
            </a:r>
            <a:r>
              <a:rPr lang="en-IN" sz="1800" dirty="0"/>
              <a:t>. 2018. Detecting Spacecraft Anomalies Using LSTMs and Nonparametric Dynamic Thresholding. In KDD ’18: The 24th ACM SIGKDD International Conference on Knowledge Discovery &amp; Data Mining, August 19–23, 2018, London, United Kingdom. ACM, New York, NY, USA, 9 pages. https://doi.org/10.1145/3219819.3219845</a:t>
            </a:r>
            <a:endParaRPr lang="en-US" sz="1800" dirty="0"/>
          </a:p>
          <a:p>
            <a:r>
              <a:rPr lang="en-US" sz="1800" dirty="0"/>
              <a:t>A. Lavin and S. Ahmad, “Evaluating Real-time Anomaly Detection Algorithms – the </a:t>
            </a:r>
            <a:r>
              <a:rPr lang="en-US" sz="1800" dirty="0" err="1"/>
              <a:t>Numenta</a:t>
            </a:r>
            <a:r>
              <a:rPr lang="en-US" sz="1800" dirty="0"/>
              <a:t> Anomaly Benchmark,” in 14th International Conference on Machine Learning and Applications (IEEE ICMLA’15), 2015</a:t>
            </a:r>
          </a:p>
          <a:p>
            <a:r>
              <a:rPr lang="en-IN" sz="1800" dirty="0"/>
              <a:t>Columbia Accident Investigation Board Report, Volume 3, NASA, August 2003</a:t>
            </a:r>
          </a:p>
          <a:p>
            <a:r>
              <a:rPr lang="en-US" sz="1800" dirty="0"/>
              <a:t>David Iverson. 2008. Data Mining Applications for Space Mission Operations System Health Monitoring. In </a:t>
            </a:r>
            <a:r>
              <a:rPr lang="en-US" sz="1800" dirty="0" err="1"/>
              <a:t>SpaceOps</a:t>
            </a:r>
            <a:r>
              <a:rPr lang="en-US" sz="1800" dirty="0"/>
              <a:t> 2008 Conference. American Institute of Aeronautics and Astronautics. </a:t>
            </a:r>
            <a:r>
              <a:rPr lang="en-US" sz="1800" dirty="0">
                <a:hlinkClick r:id="rId2"/>
              </a:rPr>
              <a:t>https://doi.org/10.2514/6.2008-3212</a:t>
            </a:r>
            <a:endParaRPr lang="en-US" sz="1800" dirty="0"/>
          </a:p>
          <a:p>
            <a:r>
              <a:rPr lang="en-US" sz="1800" dirty="0"/>
              <a:t>Q. He ,  Y. J. Zheng , C.L. Zhang ,and H. Y. Wang, MTAD-TF: Multivariate Time Series Anomaly Detection Using the Combination of Temporal Pattern and Feature Pattern in </a:t>
            </a:r>
            <a:r>
              <a:rPr lang="fr-FR" sz="1800" dirty="0" err="1"/>
              <a:t>Hindawi</a:t>
            </a:r>
            <a:r>
              <a:rPr lang="fr-FR" sz="1800" dirty="0"/>
              <a:t> </a:t>
            </a:r>
            <a:r>
              <a:rPr lang="fr-FR" sz="1800" dirty="0" err="1"/>
              <a:t>Complexity</a:t>
            </a:r>
            <a:r>
              <a:rPr lang="fr-FR" sz="1800" dirty="0"/>
              <a:t> Volume 2020, Article ID 8846608, 9 pages https://doi.org/10.1155/2020/8846608 </a:t>
            </a:r>
          </a:p>
          <a:p>
            <a:r>
              <a:rPr lang="en-IN" sz="1800" dirty="0"/>
              <a:t>Donald P. </a:t>
            </a:r>
            <a:r>
              <a:rPr lang="en-IN" sz="1800" dirty="0" err="1"/>
              <a:t>Tallo</a:t>
            </a:r>
            <a:r>
              <a:rPr lang="en-IN" sz="1800" dirty="0"/>
              <a:t>, John Durkin, and Edward J. Petrik. 1992. Intelligent fault isolation and diagnosis for communication satellite systems. Telematics and Informatics 9, 3-4 (</a:t>
            </a:r>
            <a:r>
              <a:rPr lang="en-IN" sz="1800" dirty="0" err="1"/>
              <a:t>jun</a:t>
            </a:r>
            <a:r>
              <a:rPr lang="en-IN" sz="1800" dirty="0"/>
              <a:t> 1992), 173–190. </a:t>
            </a:r>
            <a:r>
              <a:rPr lang="en-IN" sz="1800" dirty="0">
                <a:hlinkClick r:id="rId3"/>
              </a:rPr>
              <a:t>https://doi.org/10.1016/s0736-5853(05)80035-8</a:t>
            </a:r>
            <a:endParaRPr lang="en-IN" sz="1800" dirty="0"/>
          </a:p>
          <a:p>
            <a:r>
              <a:rPr lang="en-US" sz="1800" dirty="0"/>
              <a:t>Jose </a:t>
            </a:r>
            <a:r>
              <a:rPr lang="en-US" sz="1800" dirty="0" err="1"/>
              <a:t>MartÃŋnez</a:t>
            </a:r>
            <a:r>
              <a:rPr lang="en-US" sz="1800" dirty="0"/>
              <a:t>-Heras and Alessandro </a:t>
            </a:r>
            <a:r>
              <a:rPr lang="en-US" sz="1800" dirty="0" err="1"/>
              <a:t>Donati</a:t>
            </a:r>
            <a:r>
              <a:rPr lang="en-US" sz="1800" dirty="0"/>
              <a:t>. 2014. Enhanced Telemetry Monitoring with Novelty Detection. 35 (12 2014), 37–46</a:t>
            </a:r>
            <a:endParaRPr lang="en-IN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7BDAFB-BDE4-4537-B2D1-7D6F0A5DC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FF116-408B-4DE8-A324-554CDCDAF38C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986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</TotalTime>
  <Words>1592</Words>
  <Application>Microsoft Office PowerPoint</Application>
  <PresentationFormat>Widescreen</PresentationFormat>
  <Paragraphs>143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Office Theme</vt:lpstr>
      <vt:lpstr>Detecting Spacecraft Anomalies Using LSTMs and Nonparametric Dynamic Thresholding</vt:lpstr>
      <vt:lpstr>Table of Contents:</vt:lpstr>
      <vt:lpstr>Columbia STS-107 Tragedy</vt:lpstr>
      <vt:lpstr>Data at Hand</vt:lpstr>
      <vt:lpstr>Introduction to Anomalies in Time Series</vt:lpstr>
      <vt:lpstr>Anomaly detection in Aerospace </vt:lpstr>
      <vt:lpstr>PowerPoint Presentation</vt:lpstr>
      <vt:lpstr>PowerPoint Presentation</vt:lpstr>
      <vt:lpstr>Deep Learning Approach: Long Short Term Memory</vt:lpstr>
      <vt:lpstr>Long Short Term Memory:</vt:lpstr>
      <vt:lpstr>Core Components:</vt:lpstr>
      <vt:lpstr>Telemetry Value Prediction using LSTM:</vt:lpstr>
      <vt:lpstr>PowerPoint Presentation</vt:lpstr>
      <vt:lpstr>Dynamic Error Thresholding</vt:lpstr>
      <vt:lpstr>Mitigating False Positives</vt:lpstr>
      <vt:lpstr>Experiment Setup</vt:lpstr>
      <vt:lpstr>Metrics</vt:lpstr>
      <vt:lpstr>Experiment Result:</vt:lpstr>
      <vt:lpstr>Criticism</vt:lpstr>
      <vt:lpstr>References: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Detecting Spacecraft Anomalies Using LSTMs and Nonparametric Dynamic Thresholding</dc:title>
  <dc:creator>Avisha Bhiryani</dc:creator>
  <cp:lastModifiedBy>Avisha Bhiryani</cp:lastModifiedBy>
  <cp:revision>24</cp:revision>
  <dcterms:created xsi:type="dcterms:W3CDTF">2022-01-27T16:25:46Z</dcterms:created>
  <dcterms:modified xsi:type="dcterms:W3CDTF">2022-01-28T06:15:43Z</dcterms:modified>
</cp:coreProperties>
</file>