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7" r:id="rId3"/>
    <p:sldId id="260" r:id="rId4"/>
    <p:sldId id="261" r:id="rId5"/>
    <p:sldId id="263" r:id="rId6"/>
    <p:sldId id="266" r:id="rId7"/>
    <p:sldId id="265" r:id="rId8"/>
    <p:sldId id="272" r:id="rId9"/>
    <p:sldId id="273" r:id="rId10"/>
    <p:sldId id="274" r:id="rId11"/>
    <p:sldId id="275" r:id="rId12"/>
    <p:sldId id="278" r:id="rId13"/>
    <p:sldId id="276" r:id="rId14"/>
    <p:sldId id="279" r:id="rId15"/>
    <p:sldId id="280" r:id="rId16"/>
    <p:sldId id="281" r:id="rId17"/>
    <p:sldId id="284" r:id="rId18"/>
    <p:sldId id="285" r:id="rId19"/>
    <p:sldId id="286" r:id="rId20"/>
    <p:sldId id="28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5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8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39599-96F5-ECA4-BB6E-D9F7BA5E8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F8FB01-D719-B70E-FB66-305790188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61B80-9618-8D97-276F-D34D3A5EC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69E95-9C17-39D4-211E-D32E35CFE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D295C-07C6-6076-C89C-373B6D39D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5925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3D291-EB73-099D-3E6C-A886465DE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67352-6051-FE08-C220-AEFD08885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889D6-8331-577E-ED43-7E169B185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53E22-891D-0279-90C2-07A479286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F0030-4AF1-D231-05C2-4EC1E52D7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565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6BB0F-C146-F588-638F-15DAC1FE7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B3238-8924-0BCE-E932-0B71B38CA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96C67-E6BD-4362-6757-2F4B02D98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C0F3B-4578-6291-6B80-439F7F95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9991A-5550-C6B4-52FE-765FC24F6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1046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BD9CF-1365-5192-9057-FA1CA1A0E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F565A-207E-4B34-D353-5E0EFDC1F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44E385-B927-B2D8-02C4-D53BC469F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DD9A3-3909-E350-4CB8-221B59514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E2C7B-D971-45F2-8DEC-74E80B81C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A2BA0E-F3CF-EE44-8C75-CA22E348F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165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411C9-0B6B-D2DF-4E9A-C8E35005C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6D99E-F0C8-93EF-6DD9-9EE0ADD1F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B7C64-8E9E-EE04-1C4D-958C62417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0CE0CC-0659-BD76-D876-815ADAA4C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00D9AC-8212-364E-5C26-7E53763E8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79AF51-7E9B-44AD-6935-FF3E58830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5F4156-1A28-A544-F1F6-DFA556CC8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00E145-24C4-9C8E-6C35-FD2C4824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657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21244-A28A-AEAA-F226-41C4288C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BDF221-C801-DFC2-8425-71E462BEB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81CF39-27AB-C731-D927-FEFA9D9B6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5C92C-B582-7038-3439-ACBEB24E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969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C53B38-B538-CD31-246A-3FF7353A0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78B6A-F15C-3A8E-AAAB-AAB5FED01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A3361-2356-5EFA-A118-91220422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29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25722-B765-F4B9-BD0E-37D12E579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394DB-6709-588A-8E44-409D8F789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917D7-ABE7-F4B9-9575-239A2678D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66EC28-DB90-20B3-A6CD-75524618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DD85B7-2B83-40AE-9B19-332DC963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6D058-2890-CBEB-926E-5ACE3EDE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4376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F12F1-09E2-A49C-7EB6-A0D602ECC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032B6B-9E23-2C55-9A0B-45F552A9EB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D7E33-F902-3CF2-1B70-DD59AF651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C0332-EF8F-C772-9DBF-D289A1BB2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97CBD-7035-4289-A507-261079B9A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A2B5E7-A101-BA3F-E0CE-25AA4658C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299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8F534-B5EC-E9F9-A726-BC6972FFD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289FE0-3016-9C9B-AAFB-4746ECA1B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F8AC6-CDAB-80F5-536E-74DA1A12A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7B5DB-F44A-B966-3064-7B9E2427C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2EF41-49E4-107A-900F-8AC3B426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1783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6E30E1-4CF2-6F37-43D8-D0C85F7CBB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5CA97-9B53-4EA4-7DE8-D7C8266B8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19F09-6285-7367-CF66-1F9343DB2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3F35B-BF82-3B7B-71AD-0F82BCF0D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44B6B-F583-8333-BCEB-B911C561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0863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28CFE2-9AA5-9BEA-1BFF-6989CB53E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2A43F5-8F27-85DA-CA6A-7C7C414ED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E4DAE-375A-3876-113C-71E628F79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FAEB7-704F-40CA-9B56-FA3B1BCCBF76}" type="datetimeFigureOut">
              <a:rPr lang="en-IN" smtClean="0"/>
              <a:t>11/07/22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EE960-6CA5-8A57-1DC2-5972738CF6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F221B-836A-028D-43C2-F2A2BF989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10E57-D2A5-4D69-978A-4E834D8EA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478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E59D8-2EB7-B39C-21CD-9B61D872D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49975"/>
          </a:xfrm>
        </p:spPr>
        <p:txBody>
          <a:bodyPr/>
          <a:lstStyle/>
          <a:p>
            <a:pPr algn="ctr"/>
            <a:r>
              <a:rPr lang="en-IN" sz="7200" b="1" dirty="0"/>
              <a:t>Intriguing properties of neural networks</a:t>
            </a:r>
            <a:br>
              <a:rPr lang="en-IN" dirty="0"/>
            </a:br>
            <a:br>
              <a:rPr lang="en-IN" dirty="0"/>
            </a:br>
            <a:br>
              <a:rPr lang="en-IN" dirty="0"/>
            </a:br>
            <a:r>
              <a:rPr lang="en-IN" dirty="0"/>
              <a:t>Hepsiba Komati </a:t>
            </a:r>
            <a:br>
              <a:rPr lang="en-IN" dirty="0"/>
            </a:br>
            <a:br>
              <a:rPr lang="en-IN" dirty="0"/>
            </a:br>
            <a:r>
              <a:rPr lang="en-IN" dirty="0"/>
              <a:t>supervisor : Benedikt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420818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B0410-1D20-B0AC-EFF5-037342043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Presentation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0D2EE-AF71-6AD0-EACF-5DC3CB2A3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Summary of paper</a:t>
            </a:r>
          </a:p>
          <a:p>
            <a:pPr lvl="1"/>
            <a:r>
              <a:rPr lang="en-IN" sz="2800" dirty="0"/>
              <a:t>Terminology</a:t>
            </a:r>
          </a:p>
          <a:p>
            <a:pPr lvl="1"/>
            <a:r>
              <a:rPr lang="en-IN" sz="2800" dirty="0"/>
              <a:t>Adversarial attack</a:t>
            </a:r>
          </a:p>
          <a:p>
            <a:pPr lvl="1"/>
            <a:r>
              <a:rPr lang="en-IN" sz="2800" dirty="0"/>
              <a:t>Semantic information in units</a:t>
            </a:r>
          </a:p>
          <a:p>
            <a:r>
              <a:rPr lang="en-IN" dirty="0"/>
              <a:t>Strengths</a:t>
            </a:r>
          </a:p>
          <a:p>
            <a:r>
              <a:rPr lang="en-IN" dirty="0"/>
              <a:t>Weaknesses </a:t>
            </a:r>
          </a:p>
          <a:p>
            <a:r>
              <a:rPr lang="en-IN" dirty="0"/>
              <a:t>Discussion </a:t>
            </a:r>
          </a:p>
        </p:txBody>
      </p:sp>
    </p:spTree>
    <p:extLst>
      <p:ext uri="{BB962C8B-B14F-4D97-AF65-F5344CB8AC3E}">
        <p14:creationId xmlns:p14="http://schemas.microsoft.com/office/powerpoint/2010/main" val="1493118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9E0FA-62B0-0FDD-169F-BBC52C22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Summary: Terminology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43422-E687-7B5C-5869-3C67493B1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Unit: neuron</a:t>
            </a:r>
          </a:p>
          <a:p>
            <a:r>
              <a:rPr lang="en-IN" dirty="0"/>
              <a:t>The standard term in literature</a:t>
            </a:r>
          </a:p>
          <a:p>
            <a:r>
              <a:rPr lang="en-IN" dirty="0"/>
              <a:t>Distortion: adversarial perturbation</a:t>
            </a:r>
          </a:p>
          <a:p>
            <a:r>
              <a:rPr lang="en-IN" dirty="0"/>
              <a:t>Standard deviation of pixels 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77ECB6-D40E-BDF6-E823-437208B06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250"/>
            <a:ext cx="1219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53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14E8F-83E6-4EBF-C4DF-4549B25D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4D815-1AAA-5376-A0F6-2AC96E9D0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Adversarial Attack: </a:t>
            </a:r>
          </a:p>
          <a:p>
            <a:pPr lvl="1"/>
            <a:r>
              <a:rPr lang="en-IN" sz="2800" dirty="0"/>
              <a:t>Assumption: Classifiers are robust</a:t>
            </a:r>
          </a:p>
          <a:p>
            <a:pPr lvl="1"/>
            <a:r>
              <a:rPr lang="en-IN" sz="2800" dirty="0"/>
              <a:t>Finding: adversarial examples exist</a:t>
            </a:r>
          </a:p>
          <a:p>
            <a:pPr marL="0" indent="0">
              <a:buNone/>
            </a:pPr>
            <a:r>
              <a:rPr lang="en-IN" b="1" dirty="0"/>
              <a:t>Semantic information in units:</a:t>
            </a:r>
          </a:p>
          <a:p>
            <a:pPr lvl="1"/>
            <a:r>
              <a:rPr lang="en-IN" sz="2800" dirty="0"/>
              <a:t>Assumption: units separate features</a:t>
            </a:r>
          </a:p>
          <a:p>
            <a:pPr lvl="1"/>
            <a:r>
              <a:rPr lang="en-IN" sz="2800" dirty="0"/>
              <a:t>Finding: maybe not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49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8740-EE32-F6F2-FA25-CF96E21B9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Adversarial Attack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8CEAC-4FAF-09B1-401F-89D2463FF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L-BFGS</a:t>
            </a:r>
          </a:p>
          <a:p>
            <a:r>
              <a:rPr lang="en-IN" b="1" dirty="0"/>
              <a:t>White-box, slow, targeted</a:t>
            </a:r>
          </a:p>
          <a:p>
            <a:pPr marL="0" indent="0">
              <a:buNone/>
            </a:pPr>
            <a:endParaRPr lang="en-IN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0B17A-BBD7-0744-3B85-A836E38F0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0212"/>
            <a:ext cx="12192000" cy="33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832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E53DB-50E5-3F3F-6423-8797DA0FB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Adversarial Attack Table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2B9AB4-B753-57E5-63F3-0A2A05F04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3429000"/>
            <a:ext cx="10648949" cy="29908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0FECE6-BB49-E4E6-DD0D-AC396809060C}"/>
              </a:ext>
            </a:extLst>
          </p:cNvPr>
          <p:cNvSpPr txBox="1"/>
          <p:nvPr/>
        </p:nvSpPr>
        <p:spPr>
          <a:xfrm>
            <a:off x="1000125" y="1690688"/>
            <a:ext cx="101917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Adversarial examples exist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dirty="0"/>
              <a:t>100% fooling rate on MNIST 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Larger lambda = larger perturbations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Larger lambda = less accurate</a:t>
            </a:r>
          </a:p>
        </p:txBody>
      </p:sp>
    </p:spTree>
    <p:extLst>
      <p:ext uri="{BB962C8B-B14F-4D97-AF65-F5344CB8AC3E}">
        <p14:creationId xmlns:p14="http://schemas.microsoft.com/office/powerpoint/2010/main" val="2096987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80128-4C74-DFD3-6940-91F503066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7E605-BCC9-4138-EB34-63163D944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Assumption: Classifiers are robust</a:t>
            </a:r>
          </a:p>
          <a:p>
            <a:r>
              <a:rPr lang="en-IN" dirty="0"/>
              <a:t>Finding: adversarial examples exist</a:t>
            </a:r>
            <a:br>
              <a:rPr lang="en-IN" dirty="0"/>
            </a:br>
            <a:endParaRPr lang="en-IN" dirty="0"/>
          </a:p>
          <a:p>
            <a:pPr marL="0" indent="0">
              <a:buNone/>
            </a:pPr>
            <a:r>
              <a:rPr lang="en-IN" dirty="0"/>
              <a:t>Questions:</a:t>
            </a:r>
          </a:p>
          <a:p>
            <a:r>
              <a:rPr lang="en-IN" b="1" dirty="0"/>
              <a:t>Transfer to different model?</a:t>
            </a:r>
          </a:p>
        </p:txBody>
      </p:sp>
    </p:spTree>
    <p:extLst>
      <p:ext uri="{BB962C8B-B14F-4D97-AF65-F5344CB8AC3E}">
        <p14:creationId xmlns:p14="http://schemas.microsoft.com/office/powerpoint/2010/main" val="2858957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B2433-04D1-E200-2E56-1D065D73E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Adversarial Attack Table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DE5DA-A6B7-C0C4-859D-1F2E73449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89075"/>
          </a:xfrm>
        </p:spPr>
        <p:txBody>
          <a:bodyPr>
            <a:normAutofit lnSpcReduction="10000"/>
          </a:bodyPr>
          <a:lstStyle/>
          <a:p>
            <a:r>
              <a:rPr lang="en-IN" dirty="0"/>
              <a:t>Adversarial images on same model = 100% </a:t>
            </a:r>
          </a:p>
          <a:p>
            <a:r>
              <a:rPr lang="en-IN" dirty="0"/>
              <a:t>Attacks transfer to different models*</a:t>
            </a:r>
          </a:p>
          <a:p>
            <a:r>
              <a:rPr lang="en-IN" dirty="0"/>
              <a:t>*Sometimes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EC3D24-9F2F-7896-2048-F3D878B84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4701"/>
            <a:ext cx="121920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54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74DEE-FD3A-98AE-FBE8-D34AC90D8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68364-083F-175B-BE00-0FDE0C19A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solidFill>
                  <a:schemeClr val="bg1">
                    <a:lumMod val="85000"/>
                  </a:schemeClr>
                </a:solidFill>
              </a:rPr>
              <a:t>Assumption: Classifiers are robust</a:t>
            </a:r>
          </a:p>
          <a:p>
            <a:r>
              <a:rPr lang="en-IN" dirty="0">
                <a:solidFill>
                  <a:schemeClr val="bg1">
                    <a:lumMod val="85000"/>
                  </a:schemeClr>
                </a:solidFill>
              </a:rPr>
              <a:t>Finding: adversarial examples exist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b="1" dirty="0"/>
              <a:t>Questions:</a:t>
            </a:r>
          </a:p>
          <a:p>
            <a:r>
              <a:rPr lang="en-IN" b="1" dirty="0"/>
              <a:t>Transfer to different model?</a:t>
            </a:r>
          </a:p>
          <a:p>
            <a:pPr lvl="1"/>
            <a:r>
              <a:rPr lang="en-IN" sz="2800" b="1" dirty="0"/>
              <a:t>Sometimes</a:t>
            </a:r>
          </a:p>
          <a:p>
            <a:r>
              <a:rPr lang="en-IN" b="1" dirty="0"/>
              <a:t>Transfer to different model, no training overlap?</a:t>
            </a:r>
          </a:p>
          <a:p>
            <a:pPr marL="457200" lvl="1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8405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0B6F9-11D0-9B33-1AA5-7CF954F85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Adversarial Attack Table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06FFE-D2AC-86D0-C933-E1B864AF0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70050"/>
          </a:xfrm>
        </p:spPr>
        <p:txBody>
          <a:bodyPr/>
          <a:lstStyle/>
          <a:p>
            <a:r>
              <a:rPr lang="en-IN" dirty="0"/>
              <a:t>Trained on different datasets</a:t>
            </a:r>
          </a:p>
          <a:p>
            <a:r>
              <a:rPr lang="en-IN" dirty="0"/>
              <a:t>Good network generalization</a:t>
            </a:r>
          </a:p>
          <a:p>
            <a:r>
              <a:rPr lang="en-IN" dirty="0"/>
              <a:t>Similar average perturbation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6415DA-AC4C-3C28-D777-7CCE9F28F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12192000" cy="296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2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C7A58-BB76-4E59-C481-CF814CF0E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Adversarial Attack Table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05110-9407-11F0-FC9C-FEFAD81FB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89100"/>
          </a:xfrm>
        </p:spPr>
        <p:txBody>
          <a:bodyPr/>
          <a:lstStyle/>
          <a:p>
            <a:r>
              <a:rPr lang="en-IN" dirty="0"/>
              <a:t>different model, different dataset</a:t>
            </a:r>
          </a:p>
          <a:p>
            <a:r>
              <a:rPr lang="en-IN" dirty="0"/>
              <a:t>Attacks transfer to different models with no training overlap</a:t>
            </a:r>
          </a:p>
          <a:p>
            <a:r>
              <a:rPr lang="en-IN" dirty="0"/>
              <a:t>*Sometimes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06C1AB-F760-B6EF-89E9-1708A381B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190875"/>
            <a:ext cx="121920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00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74DEE-FD3A-98AE-FBE8-D34AC90D8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68364-083F-175B-BE00-0FDE0C19A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solidFill>
                  <a:schemeClr val="bg1">
                    <a:lumMod val="85000"/>
                  </a:schemeClr>
                </a:solidFill>
              </a:rPr>
              <a:t>Assumption: Classifiers are robust</a:t>
            </a:r>
          </a:p>
          <a:p>
            <a:r>
              <a:rPr lang="en-IN" dirty="0">
                <a:solidFill>
                  <a:schemeClr val="bg1">
                    <a:lumMod val="85000"/>
                  </a:schemeClr>
                </a:solidFill>
              </a:rPr>
              <a:t>Finding: adversarial examples exist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b="1" dirty="0"/>
              <a:t>Questions:</a:t>
            </a:r>
          </a:p>
          <a:p>
            <a:r>
              <a:rPr lang="en-IN" dirty="0">
                <a:solidFill>
                  <a:schemeClr val="bg1">
                    <a:lumMod val="85000"/>
                  </a:schemeClr>
                </a:solidFill>
              </a:rPr>
              <a:t>Transfer to different model?</a:t>
            </a:r>
          </a:p>
          <a:p>
            <a:pPr lvl="1"/>
            <a:r>
              <a:rPr lang="en-IN" dirty="0">
                <a:solidFill>
                  <a:schemeClr val="bg1">
                    <a:lumMod val="85000"/>
                  </a:schemeClr>
                </a:solidFill>
              </a:rPr>
              <a:t>Sometimes</a:t>
            </a:r>
          </a:p>
          <a:p>
            <a:r>
              <a:rPr lang="en-IN" b="1" dirty="0"/>
              <a:t>Transfer to different model, no training overlap?</a:t>
            </a:r>
          </a:p>
          <a:p>
            <a:pPr lvl="1"/>
            <a:r>
              <a:rPr lang="en-IN" b="1" dirty="0"/>
              <a:t>Sometimes</a:t>
            </a:r>
          </a:p>
          <a:p>
            <a:r>
              <a:rPr lang="en-IN" b="1" dirty="0"/>
              <a:t>How can these attack exist?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4643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799B0-D7EE-60E4-33D5-BD61DEA7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Adversarial Attack Mathematical Basis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651A4-54E8-616A-4F68-14542EE03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Spectral Analysis of Unstability: </a:t>
            </a:r>
          </a:p>
          <a:p>
            <a:r>
              <a:rPr lang="en-IN" dirty="0"/>
              <a:t>Lipschitz constant: largest slope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9B0D47-7745-B36E-EA06-0577A0B35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14499"/>
            <a:ext cx="5433784" cy="5048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3A038E-FF6D-5403-3F84-7417FA04C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08224"/>
            <a:ext cx="5433784" cy="443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565F4F-F672-C41A-981E-B155810B7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0" y="3040672"/>
            <a:ext cx="3252942" cy="443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4E3DBD-7185-24B6-9F14-C5F0B50BF1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904" y="3573121"/>
            <a:ext cx="2126894" cy="5702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90816E-800F-2FDB-3C4D-A7AE82CD2E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808" y="3428999"/>
            <a:ext cx="3264988" cy="26386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389613-40E6-E502-0661-BD96BAB67C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4635" y="6079308"/>
            <a:ext cx="2865288" cy="3143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8351D2-A039-6865-F577-2547AEE2DD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9734" y="4143375"/>
            <a:ext cx="4748441" cy="26289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104B992-6F63-0C2C-62E4-C315B6293951}"/>
              </a:ext>
            </a:extLst>
          </p:cNvPr>
          <p:cNvSpPr txBox="1"/>
          <p:nvPr/>
        </p:nvSpPr>
        <p:spPr>
          <a:xfrm>
            <a:off x="238125" y="3914775"/>
            <a:ext cx="34766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Notes: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Instabilities 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Upper bound doesn’t Proven existence.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Reduced upper bound limits attacks.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0136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23EE7-E37E-CA11-364F-EF880E15B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DDCFC-ABBD-3E1A-69A7-C644F0046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Adversarial Attack</a:t>
            </a:r>
          </a:p>
          <a:p>
            <a:pPr marL="0" indent="0">
              <a:buNone/>
            </a:pPr>
            <a:r>
              <a:rPr lang="en-IN" b="1" dirty="0"/>
              <a:t>Semantic information in units:</a:t>
            </a:r>
          </a:p>
          <a:p>
            <a:r>
              <a:rPr lang="en-IN" dirty="0"/>
              <a:t>Assumption: Units separate features</a:t>
            </a:r>
          </a:p>
          <a:p>
            <a:r>
              <a:rPr lang="en-IN" dirty="0"/>
              <a:t>Finding: maybe not</a:t>
            </a:r>
          </a:p>
        </p:txBody>
      </p:sp>
    </p:spTree>
    <p:extLst>
      <p:ext uri="{BB962C8B-B14F-4D97-AF65-F5344CB8AC3E}">
        <p14:creationId xmlns:p14="http://schemas.microsoft.com/office/powerpoint/2010/main" val="2248784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37D81-BFE4-FBC3-8278-F41394A62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Unit Analysis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A54A1-8FE3-D44E-AF45-ECA7EC31E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03300"/>
          </a:xfrm>
        </p:spPr>
        <p:txBody>
          <a:bodyPr/>
          <a:lstStyle/>
          <a:p>
            <a:r>
              <a:rPr lang="en-IN" dirty="0"/>
              <a:t>Analyse hidden unit by collecting images unit likes</a:t>
            </a:r>
          </a:p>
          <a:p>
            <a:r>
              <a:rPr lang="en-IN" dirty="0"/>
              <a:t>Appears to work less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8858D4-51F2-09D5-F8B9-1B02A6F87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76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BBC33-86E7-9758-1843-09F748B8A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Unit Analysis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8526B-9305-A2F9-629C-40ED9DE2E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6625"/>
          </a:xfrm>
        </p:spPr>
        <p:txBody>
          <a:bodyPr>
            <a:noAutofit/>
          </a:bodyPr>
          <a:lstStyle/>
          <a:p>
            <a:r>
              <a:rPr lang="en-IN" dirty="0"/>
              <a:t>Replace </a:t>
            </a:r>
            <a:r>
              <a:rPr lang="en-IN" dirty="0" err="1"/>
              <a:t>ei</a:t>
            </a:r>
            <a:r>
              <a:rPr lang="en-IN" dirty="0"/>
              <a:t> With a random vector </a:t>
            </a:r>
          </a:p>
          <a:p>
            <a:r>
              <a:rPr lang="en-IN" dirty="0"/>
              <a:t>Also appears to work well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701249-23BC-5781-F20D-C9C4F6A51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3750"/>
            <a:ext cx="12191999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42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E6076-2C31-3B1A-D7E9-8D25F8B2B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Final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0346A-F830-D514-6E0A-285DED2CE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Adversarial attack question robustness</a:t>
            </a:r>
          </a:p>
          <a:p>
            <a:r>
              <a:rPr lang="en-IN" dirty="0"/>
              <a:t>Transferrable to different models</a:t>
            </a:r>
          </a:p>
          <a:p>
            <a:r>
              <a:rPr lang="en-IN" dirty="0"/>
              <a:t>Transferrable to different models with no dataset overlap</a:t>
            </a:r>
          </a:p>
          <a:p>
            <a:r>
              <a:rPr lang="en-IN" dirty="0"/>
              <a:t>Math basic for attacks existing</a:t>
            </a:r>
          </a:p>
          <a:p>
            <a:pPr marL="0" indent="0">
              <a:buNone/>
            </a:pPr>
            <a:r>
              <a:rPr lang="en-IN" dirty="0"/>
              <a:t>Semantic information is spread amount units</a:t>
            </a:r>
          </a:p>
          <a:p>
            <a:r>
              <a:rPr lang="en-IN" dirty="0"/>
              <a:t>Analysing individual units is difficult</a:t>
            </a:r>
          </a:p>
        </p:txBody>
      </p:sp>
    </p:spTree>
    <p:extLst>
      <p:ext uri="{BB962C8B-B14F-4D97-AF65-F5344CB8AC3E}">
        <p14:creationId xmlns:p14="http://schemas.microsoft.com/office/powerpoint/2010/main" val="2332119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6F648-CAC8-D787-9E09-B6FD27F8F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1F141-5904-DECA-8167-371054092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Good explanations for high level understanding</a:t>
            </a:r>
          </a:p>
          <a:p>
            <a:pPr lvl="1"/>
            <a:r>
              <a:rPr lang="en-IN" sz="2800" dirty="0"/>
              <a:t>Relating to core understandings of DNN</a:t>
            </a:r>
          </a:p>
          <a:p>
            <a:r>
              <a:rPr lang="en-IN" dirty="0"/>
              <a:t>Clear quantitative results</a:t>
            </a:r>
          </a:p>
          <a:p>
            <a:r>
              <a:rPr lang="en-IN" dirty="0"/>
              <a:t>Wide-spread implications</a:t>
            </a:r>
          </a:p>
          <a:p>
            <a:pPr lvl="1"/>
            <a:r>
              <a:rPr lang="en-IN" sz="2800" dirty="0"/>
              <a:t>Transferability</a:t>
            </a:r>
          </a:p>
          <a:p>
            <a:r>
              <a:rPr lang="en-IN" dirty="0"/>
              <a:t>Useful mathematical analysis</a:t>
            </a:r>
          </a:p>
          <a:p>
            <a:pPr lvl="1"/>
            <a:r>
              <a:rPr lang="en-IN" sz="2800" dirty="0"/>
              <a:t>Potential to reduce attack effectiveness</a:t>
            </a:r>
          </a:p>
        </p:txBody>
      </p:sp>
    </p:spTree>
    <p:extLst>
      <p:ext uri="{BB962C8B-B14F-4D97-AF65-F5344CB8AC3E}">
        <p14:creationId xmlns:p14="http://schemas.microsoft.com/office/powerpoint/2010/main" val="2303669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C1853-0535-7662-577B-41B1E00CB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/>
              <a:t>Weaknesses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09E7B-2B51-18AE-20E1-79B5B5C31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Proposed properties seem to be disjoint</a:t>
            </a:r>
          </a:p>
          <a:p>
            <a:r>
              <a:rPr lang="en-IN" dirty="0"/>
              <a:t>Random combination of units is not well explained </a:t>
            </a:r>
          </a:p>
          <a:p>
            <a:r>
              <a:rPr lang="en-IN" dirty="0"/>
              <a:t>Weak experiments supporting second property</a:t>
            </a:r>
          </a:p>
          <a:p>
            <a:r>
              <a:rPr lang="en-IN" dirty="0"/>
              <a:t>Adversarial input generation is not detailed</a:t>
            </a:r>
          </a:p>
          <a:p>
            <a:r>
              <a:rPr lang="en-IN" dirty="0"/>
              <a:t>Results from adversarial training are insignificant</a:t>
            </a:r>
          </a:p>
          <a:p>
            <a:r>
              <a:rPr lang="en-IN" dirty="0"/>
              <a:t>Little evidence for “extremely low probability” of adversarial inputs </a:t>
            </a:r>
          </a:p>
        </p:txBody>
      </p:sp>
    </p:spTree>
    <p:extLst>
      <p:ext uri="{BB962C8B-B14F-4D97-AF65-F5344CB8AC3E}">
        <p14:creationId xmlns:p14="http://schemas.microsoft.com/office/powerpoint/2010/main" val="176201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C372B-7724-1C88-01DF-9F02ED94C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DE" sz="4800" dirty="0"/>
              <a:t>                     </a:t>
            </a:r>
          </a:p>
          <a:p>
            <a:pPr marL="0" indent="0">
              <a:buNone/>
            </a:pPr>
            <a:r>
              <a:rPr lang="en-DE" sz="4800" dirty="0"/>
              <a:t>                        THANK YOU </a:t>
            </a:r>
          </a:p>
        </p:txBody>
      </p:sp>
    </p:spTree>
    <p:extLst>
      <p:ext uri="{BB962C8B-B14F-4D97-AF65-F5344CB8AC3E}">
        <p14:creationId xmlns:p14="http://schemas.microsoft.com/office/powerpoint/2010/main" val="2419944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</TotalTime>
  <Words>429</Words>
  <Application>Microsoft Macintosh PowerPoint</Application>
  <PresentationFormat>Widescreen</PresentationFormat>
  <Paragraphs>107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Intriguing properties of neural networks   Hepsiba Komati   supervisor : Benedikt</vt:lpstr>
      <vt:lpstr>Presentation Overview</vt:lpstr>
      <vt:lpstr>Summary: Terminology </vt:lpstr>
      <vt:lpstr>Summary </vt:lpstr>
      <vt:lpstr>Adversarial Attack</vt:lpstr>
      <vt:lpstr>Adversarial Attack Table 1</vt:lpstr>
      <vt:lpstr>Summary</vt:lpstr>
      <vt:lpstr>Adversarial Attack Table 2</vt:lpstr>
      <vt:lpstr>Summary</vt:lpstr>
      <vt:lpstr>Adversarial Attack Table 3</vt:lpstr>
      <vt:lpstr>Adversarial Attack Table 4</vt:lpstr>
      <vt:lpstr>Summary</vt:lpstr>
      <vt:lpstr>Adversarial Attack Mathematical Basis</vt:lpstr>
      <vt:lpstr>Summary</vt:lpstr>
      <vt:lpstr>Unit Analysis Method</vt:lpstr>
      <vt:lpstr>Unit Analysis Method</vt:lpstr>
      <vt:lpstr>Final Summary</vt:lpstr>
      <vt:lpstr>Strengths</vt:lpstr>
      <vt:lpstr>Weaknesses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joy blessy</dc:creator>
  <cp:lastModifiedBy>Hepsiba Komati</cp:lastModifiedBy>
  <cp:revision>16</cp:revision>
  <dcterms:created xsi:type="dcterms:W3CDTF">2022-07-10T12:34:26Z</dcterms:created>
  <dcterms:modified xsi:type="dcterms:W3CDTF">2022-07-11T14:02:19Z</dcterms:modified>
</cp:coreProperties>
</file>